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3" r:id="rId6"/>
    <p:sldId id="272" r:id="rId7"/>
    <p:sldId id="271" r:id="rId8"/>
    <p:sldId id="264" r:id="rId9"/>
    <p:sldId id="270" r:id="rId10"/>
    <p:sldId id="262" r:id="rId11"/>
    <p:sldId id="266" r:id="rId12"/>
    <p:sldId id="273" r:id="rId13"/>
    <p:sldId id="265" r:id="rId14"/>
    <p:sldId id="274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420" y="-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FDF96-56DC-4C3B-BCFC-F09D49213B4F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7B85-8417-4D3C-8AD3-4A98AABED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FDF96-56DC-4C3B-BCFC-F09D49213B4F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7B85-8417-4D3C-8AD3-4A98AABED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FDF96-56DC-4C3B-BCFC-F09D49213B4F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7B85-8417-4D3C-8AD3-4A98AABED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FDF96-56DC-4C3B-BCFC-F09D49213B4F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7B85-8417-4D3C-8AD3-4A98AABED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FDF96-56DC-4C3B-BCFC-F09D49213B4F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7B85-8417-4D3C-8AD3-4A98AABED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FDF96-56DC-4C3B-BCFC-F09D49213B4F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7B85-8417-4D3C-8AD3-4A98AABED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FDF96-56DC-4C3B-BCFC-F09D49213B4F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7B85-8417-4D3C-8AD3-4A98AABED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FDF96-56DC-4C3B-BCFC-F09D49213B4F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7B85-8417-4D3C-8AD3-4A98AABED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FDF96-56DC-4C3B-BCFC-F09D49213B4F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7B85-8417-4D3C-8AD3-4A98AABED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FDF96-56DC-4C3B-BCFC-F09D49213B4F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7B85-8417-4D3C-8AD3-4A98AABED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FDF96-56DC-4C3B-BCFC-F09D49213B4F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7B85-8417-4D3C-8AD3-4A98AABED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DF96-56DC-4C3B-BCFC-F09D49213B4F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87B85-8417-4D3C-8AD3-4A98AABEDEE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spanclassroom.org/pdf/ElectoralCollegeHistory.pd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lassbrain.com/artteensb/publish/electoral_college.s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2012election.procon.org/view.source-summary-chart.php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nn.com/2008/LIVING/studentnews/01/03/one.sheet.caucus.primary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sz="8800" b="1" dirty="0" smtClean="0">
                <a:latin typeface="Comic Sans MS" pitchFamily="66" charset="0"/>
              </a:rPr>
              <a:t>What is . . . </a:t>
            </a:r>
            <a:endParaRPr lang="en-US" sz="8800" b="1" dirty="0">
              <a:latin typeface="Comic Sans MS" pitchFamily="66" charset="0"/>
            </a:endParaRPr>
          </a:p>
        </p:txBody>
      </p:sp>
      <p:pic>
        <p:nvPicPr>
          <p:cNvPr id="4" name="Content Placeholder 3" descr="Super-Tuesday-A1Tittle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793" y="1981200"/>
            <a:ext cx="8714607" cy="4107485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National Convention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220980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Each party holds a convention during the summer and chooses the one candidate that they’ll support in November running for President.</a:t>
            </a:r>
          </a:p>
          <a:p>
            <a:endParaRPr lang="en-US" dirty="0"/>
          </a:p>
        </p:txBody>
      </p:sp>
      <p:pic>
        <p:nvPicPr>
          <p:cNvPr id="7170" name="Picture 2" descr="http://www.tsfl.com/media/common/images/products/eventregistration/201201-1-zo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743200"/>
            <a:ext cx="5334000" cy="40064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Electoral College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89154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Comic Sans MS" pitchFamily="66" charset="0"/>
              </a:rPr>
              <a:t>The first candidate to reach 270 electoral votes becomes President.</a:t>
            </a:r>
          </a:p>
          <a:p>
            <a:r>
              <a:rPr lang="en-US" dirty="0" smtClean="0">
                <a:latin typeface="Comic Sans MS" pitchFamily="66" charset="0"/>
              </a:rPr>
              <a:t>On election day, we really vote for people called electors, who then vote for the President. </a:t>
            </a:r>
          </a:p>
          <a:p>
            <a:r>
              <a:rPr lang="en-US" dirty="0" smtClean="0">
                <a:latin typeface="Comic Sans MS" pitchFamily="66" charset="0"/>
              </a:rPr>
              <a:t>The electors are chosen from the Primaries.</a:t>
            </a:r>
          </a:p>
          <a:p>
            <a:r>
              <a:rPr lang="en-US" dirty="0" smtClean="0">
                <a:latin typeface="Comic Sans MS" pitchFamily="66" charset="0"/>
              </a:rPr>
              <a:t>History of Electoral College Vote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  <a:hlinkClick r:id="rId2"/>
              </a:rPr>
              <a:t> http://www.cspanclassroom.org/pdf/ElectoralCollegeHistory.pdf</a:t>
            </a: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endParaRPr lang="en-US" dirty="0">
              <a:latin typeface="Comic Sans MS" pitchFamily="66" charset="0"/>
            </a:endParaRP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012_Electoral_College_M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76200"/>
            <a:ext cx="6705600" cy="66392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Electors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Comic Sans MS" pitchFamily="66" charset="0"/>
              </a:rPr>
              <a:t>Each state is allocated a number of Electors equal to the number of its Senators and the number of U.S. Representatives.</a:t>
            </a:r>
          </a:p>
          <a:p>
            <a:r>
              <a:rPr lang="en-US" dirty="0" smtClean="0">
                <a:latin typeface="Comic Sans MS" pitchFamily="66" charset="0"/>
              </a:rPr>
              <a:t>The political parties in each State submit a list of individuals pledged to their candidate for president. </a:t>
            </a:r>
          </a:p>
          <a:p>
            <a:r>
              <a:rPr lang="en-US" dirty="0" smtClean="0">
                <a:latin typeface="Comic Sans MS" pitchFamily="66" charset="0"/>
              </a:rPr>
              <a:t>The major political parties select these individuals at their State party conventions or through appointment by their State party leaders.</a:t>
            </a: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Electors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715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mic Sans MS" pitchFamily="66" charset="0"/>
              </a:rPr>
              <a:t>On the Monday following the second Weds. of Dec. each State’s Electors meet in their State capitals and cast their electoral votes.</a:t>
            </a:r>
          </a:p>
          <a:p>
            <a:r>
              <a:rPr lang="en-US" dirty="0" smtClean="0">
                <a:latin typeface="Comic Sans MS" pitchFamily="66" charset="0"/>
              </a:rPr>
              <a:t>The electoral votes are sealed and sent to the President of the Senate who opens them and reads them on Jan. 6</a:t>
            </a:r>
            <a:r>
              <a:rPr lang="en-US" baseline="30000" dirty="0" smtClean="0">
                <a:latin typeface="Comic Sans MS" pitchFamily="66" charset="0"/>
              </a:rPr>
              <a:t>th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r>
              <a:rPr lang="en-US" dirty="0" smtClean="0">
                <a:latin typeface="Comic Sans MS" pitchFamily="66" charset="0"/>
              </a:rPr>
              <a:t>The candidate for president with the most electoral votes is declared president.</a:t>
            </a:r>
          </a:p>
          <a:p>
            <a:r>
              <a:rPr lang="en-US" dirty="0" smtClean="0">
                <a:latin typeface="Comic Sans MS" pitchFamily="66" charset="0"/>
                <a:hlinkClick r:id="rId2"/>
              </a:rPr>
              <a:t>http://www.classbrain.com/artteensb/publish/electoral_college.shtml</a:t>
            </a:r>
            <a:endParaRPr lang="en-US" dirty="0" smtClean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20574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2012 Presidential Candidate 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Positions on 45 Issues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0019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http://2012election.procon.org/</a:t>
            </a:r>
          </a:p>
          <a:p>
            <a:pPr>
              <a:buNone/>
            </a:pPr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http://2012election.procon.org/view.source-summary-chart.php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Understanding Caucuses </a:t>
            </a:r>
            <a:b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and Primaries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17526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http://www.cnn.com/2008/LIVING/studentnews/01/03/one.sheet.caucus.primary/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>
                <a:latin typeface="Comic Sans MS" pitchFamily="66" charset="0"/>
              </a:rPr>
              <a:t>The Republican Candidates</a:t>
            </a:r>
            <a:endParaRPr lang="en-US" sz="5400" b="1" dirty="0">
              <a:latin typeface="Comic Sans MS" pitchFamily="66" charset="0"/>
            </a:endParaRPr>
          </a:p>
        </p:txBody>
      </p:sp>
      <p:pic>
        <p:nvPicPr>
          <p:cNvPr id="4" name="Content Placeholder 3" descr="candidat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143000"/>
            <a:ext cx="8125909" cy="5174240"/>
          </a:xfrm>
        </p:spPr>
      </p:pic>
      <p:sp>
        <p:nvSpPr>
          <p:cNvPr id="5" name="TextBox 4"/>
          <p:cNvSpPr txBox="1"/>
          <p:nvPr/>
        </p:nvSpPr>
        <p:spPr>
          <a:xfrm>
            <a:off x="533400" y="6248400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      Ron Paul          Rick Santorum      Mitt Romney    Newt Gingrich</a:t>
            </a:r>
            <a:endParaRPr lang="en-US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Super Tuesday 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320040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It is the day when the greatest number of states (10) hold </a:t>
            </a:r>
            <a:r>
              <a:rPr lang="en-US" b="1" u="sng" dirty="0" smtClean="0">
                <a:solidFill>
                  <a:srgbClr val="FF0000"/>
                </a:solidFill>
                <a:latin typeface="Comic Sans MS" pitchFamily="66" charset="0"/>
              </a:rPr>
              <a:t>primary elections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to select </a:t>
            </a:r>
            <a:r>
              <a:rPr lang="en-US" b="1" u="sng" dirty="0" smtClean="0">
                <a:solidFill>
                  <a:srgbClr val="FF0000"/>
                </a:solidFill>
                <a:latin typeface="Comic Sans MS" pitchFamily="66" charset="0"/>
              </a:rPr>
              <a:t>delegates</a:t>
            </a:r>
            <a:r>
              <a:rPr lang="en-US" dirty="0" smtClean="0">
                <a:latin typeface="Comic Sans MS" pitchFamily="66" charset="0"/>
              </a:rPr>
              <a:t> to </a:t>
            </a:r>
            <a:r>
              <a:rPr lang="en-US" b="1" u="sng" dirty="0" smtClean="0">
                <a:solidFill>
                  <a:srgbClr val="FF0000"/>
                </a:solidFill>
                <a:latin typeface="Comic Sans MS" pitchFamily="66" charset="0"/>
              </a:rPr>
              <a:t>national conventions </a:t>
            </a:r>
            <a:r>
              <a:rPr lang="en-US" dirty="0" smtClean="0">
                <a:latin typeface="Comic Sans MS" pitchFamily="66" charset="0"/>
              </a:rPr>
              <a:t>where each party’s presidential candidates are officially nominated.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Primary Election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56260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latin typeface="Comic Sans MS" pitchFamily="66" charset="0"/>
              </a:rPr>
              <a:t>The purpose of a primary election is to narrow down the candidates who want to be President.</a:t>
            </a:r>
          </a:p>
          <a:p>
            <a:r>
              <a:rPr lang="en-US" dirty="0" smtClean="0">
                <a:latin typeface="Comic Sans MS" pitchFamily="66" charset="0"/>
              </a:rPr>
              <a:t>Voters use a secret ballot to select delegates.</a:t>
            </a:r>
          </a:p>
          <a:p>
            <a:r>
              <a:rPr lang="en-US" dirty="0" smtClean="0">
                <a:latin typeface="Comic Sans MS" pitchFamily="66" charset="0"/>
              </a:rPr>
              <a:t>In an </a:t>
            </a:r>
            <a:r>
              <a:rPr lang="en-US" u="sng" dirty="0" smtClean="0">
                <a:latin typeface="Comic Sans MS" pitchFamily="66" charset="0"/>
              </a:rPr>
              <a:t>open primary</a:t>
            </a:r>
            <a:r>
              <a:rPr lang="en-US" dirty="0" smtClean="0">
                <a:latin typeface="Comic Sans MS" pitchFamily="66" charset="0"/>
              </a:rPr>
              <a:t>, registered voters, regardless of their party affiliation, can vote in any party primary they choose.</a:t>
            </a:r>
          </a:p>
          <a:p>
            <a:r>
              <a:rPr lang="en-US" dirty="0" smtClean="0">
                <a:latin typeface="Comic Sans MS" pitchFamily="66" charset="0"/>
              </a:rPr>
              <a:t>In a </a:t>
            </a:r>
            <a:r>
              <a:rPr lang="en-US" u="sng" dirty="0" smtClean="0">
                <a:latin typeface="Comic Sans MS" pitchFamily="66" charset="0"/>
              </a:rPr>
              <a:t>closed primary</a:t>
            </a:r>
            <a:r>
              <a:rPr lang="en-US" dirty="0" smtClean="0">
                <a:latin typeface="Comic Sans MS" pitchFamily="66" charset="0"/>
              </a:rPr>
              <a:t>, voters must declare a party affiliation and can only vote in that primary.</a:t>
            </a:r>
          </a:p>
          <a:p>
            <a:r>
              <a:rPr lang="en-US" dirty="0" smtClean="0">
                <a:latin typeface="Comic Sans MS" pitchFamily="66" charset="0"/>
              </a:rPr>
              <a:t>Over 40 states and territories and the District of Columbia use primaries.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Caucuses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mic Sans MS" pitchFamily="66" charset="0"/>
              </a:rPr>
              <a:t>Party members and party leaders meet to select delegates and usually must demonstrate their support for a presidential candidate by public declaration.</a:t>
            </a:r>
          </a:p>
          <a:p>
            <a:r>
              <a:rPr lang="en-US" dirty="0" smtClean="0">
                <a:latin typeface="Comic Sans MS" pitchFamily="66" charset="0"/>
              </a:rPr>
              <a:t>Caucuses are often used in combination with a state convention to elect delegates to the national convention.</a:t>
            </a:r>
          </a:p>
          <a:p>
            <a:r>
              <a:rPr lang="en-US" dirty="0" smtClean="0">
                <a:latin typeface="Comic Sans MS" pitchFamily="66" charset="0"/>
              </a:rPr>
              <a:t>15 states and territories use caucuses.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FrontloadingHQ_2012_primaries_44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1" y="381000"/>
            <a:ext cx="8153399" cy="6115049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uper%20tuesday%20states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838200"/>
            <a:ext cx="9144000" cy="513556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Delegate Selection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15400" cy="426720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Party members in each state select delegates to go to the national conventions to represent their choices for presidential candidates.</a:t>
            </a:r>
          </a:p>
          <a:p>
            <a:r>
              <a:rPr lang="en-US" dirty="0" smtClean="0">
                <a:latin typeface="Comic Sans MS" pitchFamily="66" charset="0"/>
              </a:rPr>
              <a:t>The candidate who obtains a majority of delegate votes at that party’s convention receives the party’s nomination.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uper-Tuesday-The-electoral-landscap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76200"/>
            <a:ext cx="8152705" cy="67056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442</Words>
  <Application>Microsoft Office PowerPoint</Application>
  <PresentationFormat>On-screen Show (4:3)</PresentationFormat>
  <Paragraphs>42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What is . . . </vt:lpstr>
      <vt:lpstr>The Republican Candidates</vt:lpstr>
      <vt:lpstr>Super Tuesday </vt:lpstr>
      <vt:lpstr>Primary Election</vt:lpstr>
      <vt:lpstr>Caucuses</vt:lpstr>
      <vt:lpstr>Slide 6</vt:lpstr>
      <vt:lpstr>Slide 7</vt:lpstr>
      <vt:lpstr>Delegate Selection</vt:lpstr>
      <vt:lpstr>Slide 9</vt:lpstr>
      <vt:lpstr>National Convention</vt:lpstr>
      <vt:lpstr>Electoral College</vt:lpstr>
      <vt:lpstr>Slide 12</vt:lpstr>
      <vt:lpstr>Electors</vt:lpstr>
      <vt:lpstr>Electors</vt:lpstr>
      <vt:lpstr>2012 Presidential Candidate  Positions on 45 Issues </vt:lpstr>
      <vt:lpstr>Understanding Caucuses  and Primaries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. . .</dc:title>
  <dc:creator>ntyrrell</dc:creator>
  <cp:lastModifiedBy>ntyrrell</cp:lastModifiedBy>
  <cp:revision>2</cp:revision>
  <dcterms:created xsi:type="dcterms:W3CDTF">2012-03-04T20:48:35Z</dcterms:created>
  <dcterms:modified xsi:type="dcterms:W3CDTF">2012-03-05T01:35:48Z</dcterms:modified>
</cp:coreProperties>
</file>